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9" r:id="rId5"/>
    <p:sldId id="260" r:id="rId6"/>
    <p:sldId id="265" r:id="rId7"/>
    <p:sldId id="273" r:id="rId8"/>
    <p:sldId id="272" r:id="rId9"/>
    <p:sldId id="276" r:id="rId10"/>
    <p:sldId id="277" r:id="rId11"/>
    <p:sldId id="27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A39F-C9DD-434B-BEFB-37F1FB04B128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D767-DD3B-4398-ABAA-D4F786051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9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4AD3-5317-2643-BA44-DBCFC59580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40000" y="5169600"/>
            <a:ext cx="9460800" cy="417600"/>
          </a:xfrm>
        </p:spPr>
        <p:txBody>
          <a:bodyPr anchor="b">
            <a:noAutofit/>
          </a:bodyPr>
          <a:lstStyle>
            <a:lvl1pPr algn="ctr">
              <a:defRPr sz="2667" baseline="0"/>
            </a:lvl1pPr>
          </a:lstStyle>
          <a:p>
            <a:r>
              <a:rPr lang="nl-NL" dirty="0"/>
              <a:t>Klik om titel van presentatie te wijzigen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640000" y="5587200"/>
            <a:ext cx="9460800" cy="3648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474746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 dirty="0"/>
              <a:t>Klik om subtitel te wijzigen</a:t>
            </a:r>
          </a:p>
        </p:txBody>
      </p:sp>
      <p:pic>
        <p:nvPicPr>
          <p:cNvPr id="7" name="Afbeelding 6" descr="Blocks voor Powerpoint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5519" y="2222902"/>
            <a:ext cx="2424304" cy="2340023"/>
          </a:xfrm>
          <a:prstGeom prst="rect">
            <a:avLst/>
          </a:prstGeom>
        </p:spPr>
      </p:pic>
      <p:pic>
        <p:nvPicPr>
          <p:cNvPr id="8" name="Afbeelding 7" descr="Blocks voor Powerpoint2.jp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2043" y="2222905"/>
            <a:ext cx="2424304" cy="2340019"/>
          </a:xfrm>
          <a:prstGeom prst="rect">
            <a:avLst/>
          </a:prstGeom>
        </p:spPr>
      </p:pic>
      <p:pic>
        <p:nvPicPr>
          <p:cNvPr id="9" name="Afbeelding 8" descr="Blocks voor Powerpoint met pijltje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0785" y="2050969"/>
            <a:ext cx="2424304" cy="2511956"/>
          </a:xfrm>
          <a:prstGeom prst="rect">
            <a:avLst/>
          </a:prstGeom>
        </p:spPr>
      </p:pic>
      <p:pic>
        <p:nvPicPr>
          <p:cNvPr id="10" name="Afbeelding 9" descr="Blocks voor Powerpoint4.jp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75091" y="2222902"/>
            <a:ext cx="2424304" cy="2340023"/>
          </a:xfrm>
          <a:prstGeom prst="rect">
            <a:avLst/>
          </a:prstGeom>
        </p:spPr>
      </p:pic>
      <p:pic>
        <p:nvPicPr>
          <p:cNvPr id="11" name="Afbeelding 10" descr="Blocks voor Powerpoint5.jp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95" y="2222903"/>
            <a:ext cx="2424304" cy="2340021"/>
          </a:xfrm>
          <a:prstGeom prst="rect">
            <a:avLst/>
          </a:prstGeom>
        </p:spPr>
      </p:pic>
      <p:pic>
        <p:nvPicPr>
          <p:cNvPr id="12" name="Afbeelding 11" descr="Blocks voor Powerpoint6.jpg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3399" y="4555098"/>
            <a:ext cx="2424304" cy="2310297"/>
          </a:xfrm>
          <a:prstGeom prst="rect">
            <a:avLst/>
          </a:prstGeom>
        </p:spPr>
      </p:pic>
      <p:pic>
        <p:nvPicPr>
          <p:cNvPr id="13" name="Afbeelding 7" descr="LOGO+PAYOFF_Hollander Techniek_RGB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2743" y="635963"/>
            <a:ext cx="99804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3"/>
          <p:cNvSpPr/>
          <p:nvPr userDrawn="1"/>
        </p:nvSpPr>
        <p:spPr>
          <a:xfrm>
            <a:off x="0" y="0"/>
            <a:ext cx="143933" cy="6858000"/>
          </a:xfrm>
          <a:prstGeom prst="rect">
            <a:avLst/>
          </a:prstGeom>
          <a:solidFill>
            <a:srgbClr val="E1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33924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8919" y="704845"/>
            <a:ext cx="8496000" cy="960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8919" y="1826684"/>
            <a:ext cx="84960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847628" y="6356351"/>
            <a:ext cx="2743200" cy="366183"/>
          </a:xfrm>
        </p:spPr>
        <p:txBody>
          <a:bodyPr/>
          <a:lstStyle/>
          <a:p>
            <a:fld id="{EF6E658C-DE52-4CE1-A140-19E57DC8AA85}" type="datetime4">
              <a:rPr lang="nl-NL" smtClean="0"/>
              <a:t>30 september 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Blocks voor Powerpoint6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87" y="4564402"/>
            <a:ext cx="2424304" cy="2310297"/>
          </a:xfrm>
          <a:prstGeom prst="rect">
            <a:avLst/>
          </a:prstGeom>
        </p:spPr>
      </p:pic>
      <p:pic>
        <p:nvPicPr>
          <p:cNvPr id="8" name="Afbeelding 7" descr="Blocks voor Powerpoint5.jp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87" y="2315943"/>
            <a:ext cx="2424304" cy="2340021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43933" cy="6858000"/>
          </a:xfrm>
          <a:prstGeom prst="rect">
            <a:avLst/>
          </a:prstGeom>
          <a:solidFill>
            <a:srgbClr val="E1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pic>
        <p:nvPicPr>
          <p:cNvPr id="10" name="Afbeelding 9" descr="Blocks voor Powerpoint met pijltje naar rechts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23" y="1"/>
            <a:ext cx="2573957" cy="23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99F9-8D89-4897-83BE-DF840CCBBB2C}" type="datetime4">
              <a:rPr lang="nl-NL" smtClean="0"/>
              <a:t>30 september 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46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ACDA-3DD4-4D64-9CDD-ED07363D5C67}" type="datetime4">
              <a:rPr lang="nl-NL" smtClean="0"/>
              <a:t>30 september 2020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32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577-64E4-41E8-80AD-713C6603CA85}" type="datetime4">
              <a:rPr lang="nl-NL" smtClean="0"/>
              <a:t>30 september 2020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23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F8E3-74AC-4804-8749-0BC33062B461}" type="datetime4">
              <a:rPr lang="nl-NL" smtClean="0"/>
              <a:t>30 september 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709073"/>
            <a:ext cx="10515600" cy="5376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5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een logo e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927-0174-49C9-A0CE-466480F423D8}" type="datetime4">
              <a:rPr lang="nl-NL" smtClean="0"/>
              <a:t>30 september 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36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2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704845"/>
            <a:ext cx="10515600" cy="9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4747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80AC48C-C171-4268-B0FD-9863D8008D38}" type="datetime4">
              <a:rPr lang="nl-NL" smtClean="0"/>
              <a:t>30 september 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4747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AAF55E-EB4A-40CB-8EF1-5AF84C0306C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143933" cy="6858000"/>
          </a:xfrm>
          <a:prstGeom prst="rect">
            <a:avLst/>
          </a:prstGeom>
          <a:solidFill>
            <a:srgbClr val="E1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pic>
        <p:nvPicPr>
          <p:cNvPr id="9" name="Afbeelding 8" descr="LOGO+PAYOFF_Hollander Techniek_RGB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783012" y="197543"/>
            <a:ext cx="4155219" cy="33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2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7474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rgbClr val="FF0000"/>
        </a:buClr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FF000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FF000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FF000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84143" y="6159393"/>
            <a:ext cx="9189277" cy="4176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Toolbox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mondmaskers</a:t>
            </a:r>
            <a:r>
              <a:rPr lang="en-US" dirty="0"/>
              <a:t> Covid-19 </a:t>
            </a:r>
            <a:br>
              <a:rPr lang="en-US" dirty="0"/>
            </a:br>
            <a:endParaRPr lang="nl-NL" sz="1867" dirty="0"/>
          </a:p>
        </p:txBody>
      </p:sp>
    </p:spTree>
    <p:extLst>
      <p:ext uri="{BB962C8B-B14F-4D97-AF65-F5344CB8AC3E}">
        <p14:creationId xmlns:p14="http://schemas.microsoft.com/office/powerpoint/2010/main" val="330317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8919" y="728494"/>
            <a:ext cx="8496000" cy="960000"/>
          </a:xfrm>
        </p:spPr>
        <p:txBody>
          <a:bodyPr>
            <a:normAutofit/>
          </a:bodyPr>
          <a:lstStyle/>
          <a:p>
            <a:r>
              <a:rPr lang="en-US" sz="2800" b="0" dirty="0"/>
              <a:t>Agenda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8919" y="1732088"/>
            <a:ext cx="8496000" cy="4349749"/>
          </a:xfrm>
        </p:spPr>
        <p:txBody>
          <a:bodyPr>
            <a:normAutofit/>
          </a:bodyPr>
          <a:lstStyle/>
          <a:p>
            <a:r>
              <a:rPr lang="en-US" sz="2600" dirty="0" err="1"/>
              <a:t>Voorkomen</a:t>
            </a:r>
            <a:endParaRPr lang="en-US" sz="2600" dirty="0"/>
          </a:p>
          <a:p>
            <a:r>
              <a:rPr lang="en-US" sz="2600" dirty="0" err="1"/>
              <a:t>Gebruik</a:t>
            </a:r>
            <a:r>
              <a:rPr lang="en-US" sz="2600" dirty="0"/>
              <a:t> </a:t>
            </a:r>
            <a:r>
              <a:rPr lang="en-US" sz="2600" dirty="0" err="1"/>
              <a:t>mondmaskers</a:t>
            </a:r>
            <a:endParaRPr lang="en-US" sz="2600" dirty="0"/>
          </a:p>
          <a:p>
            <a:r>
              <a:rPr lang="en-US" sz="2600" dirty="0" err="1"/>
              <a:t>Afspraken</a:t>
            </a:r>
            <a:r>
              <a:rPr lang="en-US" sz="2600" dirty="0"/>
              <a:t> </a:t>
            </a:r>
            <a:r>
              <a:rPr lang="en-US" sz="2600" dirty="0" err="1"/>
              <a:t>mondmaskers</a:t>
            </a:r>
            <a:endParaRPr lang="en-US" sz="2600" dirty="0"/>
          </a:p>
          <a:p>
            <a:r>
              <a:rPr lang="en-US" sz="2600" dirty="0" err="1"/>
              <a:t>Wisselen</a:t>
            </a:r>
            <a:r>
              <a:rPr lang="en-US" sz="2600" dirty="0"/>
              <a:t> </a:t>
            </a:r>
            <a:r>
              <a:rPr lang="en-US" sz="2600" dirty="0" err="1"/>
              <a:t>mondmaskers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AA705DA0-C0A1-44D9-83A8-4C0E632A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C169F25-F617-40F7-A1EE-5B12D1B95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081" y="1752689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4846"/>
            <a:ext cx="10515600" cy="704855"/>
          </a:xfrm>
        </p:spPr>
        <p:txBody>
          <a:bodyPr>
            <a:normAutofit/>
          </a:bodyPr>
          <a:lstStyle/>
          <a:p>
            <a:r>
              <a:rPr lang="nl-NL" sz="2800" dirty="0"/>
              <a:t>Voorkomen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3D7DC5A-AE8F-48CE-87BC-5D982AF8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F0AAF55E-EB4A-40CB-8EF1-5AF84C0306C0}" type="slidenum">
              <a:rPr lang="nl-NL"/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12D2522E-654E-46F3-91E1-A1E73DC41C0C}"/>
              </a:ext>
            </a:extLst>
          </p:cNvPr>
          <p:cNvSpPr txBox="1">
            <a:spLocks/>
          </p:cNvSpPr>
          <p:nvPr/>
        </p:nvSpPr>
        <p:spPr>
          <a:xfrm>
            <a:off x="838200" y="1409701"/>
            <a:ext cx="10515600" cy="54483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1333"/>
              </a:spcBef>
              <a:buNone/>
            </a:pPr>
            <a:endParaRPr lang="nl-NL" sz="2133" dirty="0">
              <a:solidFill>
                <a:srgbClr val="474746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64FEEEA-B4AF-4E75-9886-4E1DA3F132F7}"/>
              </a:ext>
            </a:extLst>
          </p:cNvPr>
          <p:cNvSpPr/>
          <p:nvPr/>
        </p:nvSpPr>
        <p:spPr>
          <a:xfrm>
            <a:off x="1125424" y="1591946"/>
            <a:ext cx="80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15CFBD92-540D-401D-B98C-A143EB417069}"/>
              </a:ext>
            </a:extLst>
          </p:cNvPr>
          <p:cNvSpPr txBox="1">
            <a:spLocks/>
          </p:cNvSpPr>
          <p:nvPr/>
        </p:nvSpPr>
        <p:spPr>
          <a:xfrm>
            <a:off x="838200" y="1464509"/>
            <a:ext cx="10515600" cy="424435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Zorg voor goede hygiënemaatregelen:</a:t>
            </a:r>
          </a:p>
          <a:p>
            <a:r>
              <a:rPr lang="nl-NL" sz="1800" dirty="0"/>
              <a:t>Was je handen regelmatig met water en zeep</a:t>
            </a:r>
          </a:p>
          <a:p>
            <a:r>
              <a:rPr lang="nl-NL" sz="1800" dirty="0"/>
              <a:t>Hoest en nies in de binnenkant van je </a:t>
            </a:r>
            <a:r>
              <a:rPr lang="nl-NL" sz="1800" dirty="0" err="1"/>
              <a:t>elleboog</a:t>
            </a:r>
            <a:endParaRPr lang="nl-NL" sz="1800" dirty="0"/>
          </a:p>
          <a:p>
            <a:r>
              <a:rPr lang="nl-NL" sz="1800" dirty="0"/>
              <a:t>Gebruik papieren zakdoekjes</a:t>
            </a:r>
          </a:p>
          <a:p>
            <a:r>
              <a:rPr lang="nl-NL" sz="1800" dirty="0"/>
              <a:t>Geen handen schudden</a:t>
            </a:r>
          </a:p>
          <a:p>
            <a:r>
              <a:rPr lang="nl-NL" sz="1800" dirty="0"/>
              <a:t>Houd 1,5 meter (twee armlengtes) afstand van elkaar</a:t>
            </a:r>
          </a:p>
          <a:p>
            <a:pPr defTabSz="1219170">
              <a:spcBef>
                <a:spcPts val="1333"/>
              </a:spcBef>
            </a:pPr>
            <a:endParaRPr lang="nl-NL" sz="2133" dirty="0">
              <a:solidFill>
                <a:srgbClr val="474746"/>
              </a:solidFill>
            </a:endParaRPr>
          </a:p>
        </p:txBody>
      </p:sp>
      <p:pic>
        <p:nvPicPr>
          <p:cNvPr id="9" name="Picture 2" descr="Afbeeldingsresultaat voor Risico's">
            <a:extLst>
              <a:ext uri="{FF2B5EF4-FFF2-40B4-BE49-F238E27FC236}">
                <a16:creationId xmlns:a16="http://schemas.microsoft.com/office/drawing/2014/main" xmlns="" id="{AA9448BA-A7B4-4C9A-82B5-66DDB939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46" y="2761687"/>
            <a:ext cx="3315783" cy="32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4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4846"/>
            <a:ext cx="10515600" cy="704855"/>
          </a:xfrm>
        </p:spPr>
        <p:txBody>
          <a:bodyPr>
            <a:normAutofit/>
          </a:bodyPr>
          <a:lstStyle/>
          <a:p>
            <a:r>
              <a:rPr lang="nl-NL" sz="2800" dirty="0"/>
              <a:t>Gebruik mondmaskers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3D7DC5A-AE8F-48CE-87BC-5D982AF8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F0AAF55E-EB4A-40CB-8EF1-5AF84C0306C0}" type="slidenum">
              <a:rPr lang="nl-NL"/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12D2522E-654E-46F3-91E1-A1E73DC41C0C}"/>
              </a:ext>
            </a:extLst>
          </p:cNvPr>
          <p:cNvSpPr txBox="1">
            <a:spLocks/>
          </p:cNvSpPr>
          <p:nvPr/>
        </p:nvSpPr>
        <p:spPr>
          <a:xfrm>
            <a:off x="838200" y="1409701"/>
            <a:ext cx="10515600" cy="54483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1333"/>
              </a:spcBef>
              <a:buNone/>
            </a:pPr>
            <a:endParaRPr lang="nl-NL" sz="2133" dirty="0">
              <a:solidFill>
                <a:srgbClr val="474746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64FEEEA-B4AF-4E75-9886-4E1DA3F132F7}"/>
              </a:ext>
            </a:extLst>
          </p:cNvPr>
          <p:cNvSpPr/>
          <p:nvPr/>
        </p:nvSpPr>
        <p:spPr>
          <a:xfrm>
            <a:off x="1125424" y="1591946"/>
            <a:ext cx="80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15CFBD92-540D-401D-B98C-A143EB417069}"/>
              </a:ext>
            </a:extLst>
          </p:cNvPr>
          <p:cNvSpPr txBox="1">
            <a:spLocks/>
          </p:cNvSpPr>
          <p:nvPr/>
        </p:nvSpPr>
        <p:spPr>
          <a:xfrm>
            <a:off x="838200" y="1464509"/>
            <a:ext cx="10515600" cy="424435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Een goede handhygiëne is efficiënter dan een masker. </a:t>
            </a:r>
            <a:r>
              <a:rPr lang="nl-NL" sz="1800" dirty="0" smtClean="0"/>
              <a:t>Het masker is aanvullend.</a:t>
            </a:r>
            <a:endParaRPr lang="nl-NL" sz="1800" dirty="0"/>
          </a:p>
          <a:p>
            <a:r>
              <a:rPr lang="nl-NL" sz="1800" dirty="0" smtClean="0"/>
              <a:t>Een </a:t>
            </a:r>
            <a:r>
              <a:rPr lang="nl-NL" sz="1800" dirty="0"/>
              <a:t>dergelijk masker raakt snel bevuild</a:t>
            </a:r>
          </a:p>
          <a:p>
            <a:pPr lvl="1"/>
            <a:r>
              <a:rPr lang="nl-NL" sz="1800" dirty="0"/>
              <a:t> bijvoorbeeld wanneer de drager met zijn handen onder het masker komt om te bellen of zijn gezicht aan te raken. </a:t>
            </a:r>
          </a:p>
          <a:p>
            <a:r>
              <a:rPr lang="nl-NL" sz="1800" dirty="0" smtClean="0"/>
              <a:t>Het masker moet </a:t>
            </a:r>
            <a:r>
              <a:rPr lang="nl-NL" sz="1800" dirty="0"/>
              <a:t>tegen het gelaat aangedrukt blijven. </a:t>
            </a:r>
          </a:p>
          <a:p>
            <a:endParaRPr lang="nl-NL" sz="1800" dirty="0"/>
          </a:p>
          <a:p>
            <a:pPr marL="0" indent="0" algn="ctr">
              <a:buNone/>
            </a:pPr>
            <a:r>
              <a:rPr lang="nl-NL" sz="1800" dirty="0"/>
              <a:t>Een mondmasker is pas efficiënt als het lekdicht is en als het op de correcte manier wordt afgenomen.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00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4846"/>
            <a:ext cx="10515600" cy="704855"/>
          </a:xfrm>
        </p:spPr>
        <p:txBody>
          <a:bodyPr>
            <a:normAutofit/>
          </a:bodyPr>
          <a:lstStyle/>
          <a:p>
            <a:r>
              <a:rPr lang="nl-NL" sz="2800" dirty="0"/>
              <a:t>Afspraken Mondmaskers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3D7DC5A-AE8F-48CE-87BC-5D982AF8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F0AAF55E-EB4A-40CB-8EF1-5AF84C0306C0}" type="slidenum">
              <a:rPr lang="nl-NL"/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12D2522E-654E-46F3-91E1-A1E73DC41C0C}"/>
              </a:ext>
            </a:extLst>
          </p:cNvPr>
          <p:cNvSpPr txBox="1">
            <a:spLocks/>
          </p:cNvSpPr>
          <p:nvPr/>
        </p:nvSpPr>
        <p:spPr>
          <a:xfrm>
            <a:off x="838200" y="1409701"/>
            <a:ext cx="10515600" cy="54483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1333"/>
              </a:spcBef>
              <a:buNone/>
            </a:pPr>
            <a:endParaRPr lang="nl-NL" sz="2133" dirty="0">
              <a:solidFill>
                <a:srgbClr val="474746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64FEEEA-B4AF-4E75-9886-4E1DA3F132F7}"/>
              </a:ext>
            </a:extLst>
          </p:cNvPr>
          <p:cNvSpPr/>
          <p:nvPr/>
        </p:nvSpPr>
        <p:spPr>
          <a:xfrm>
            <a:off x="1086678" y="1590261"/>
            <a:ext cx="80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15CFBD92-540D-401D-B98C-A143EB417069}"/>
              </a:ext>
            </a:extLst>
          </p:cNvPr>
          <p:cNvSpPr txBox="1">
            <a:spLocks/>
          </p:cNvSpPr>
          <p:nvPr/>
        </p:nvSpPr>
        <p:spPr>
          <a:xfrm>
            <a:off x="838200" y="1192696"/>
            <a:ext cx="10515600" cy="449083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800"/>
              </a:spcBef>
            </a:pPr>
            <a:r>
              <a:rPr lang="nl-NL" sz="1800" dirty="0"/>
              <a:t>Zet een ademhalingsbeschermingsmasker op vóór het betreden van de ruimte </a:t>
            </a:r>
          </a:p>
          <a:p>
            <a:pPr defTabSz="1219170">
              <a:spcBef>
                <a:spcPts val="1800"/>
              </a:spcBef>
            </a:pPr>
            <a:r>
              <a:rPr lang="nl-NL" sz="1800" dirty="0"/>
              <a:t>Zet een ademhalingsbeschermingsmasker op volgens voorschrift van de fabrikant en zorg daarbij dat: </a:t>
            </a:r>
          </a:p>
          <a:p>
            <a:pPr lvl="1" defTabSz="1219170">
              <a:spcBef>
                <a:spcPts val="1800"/>
              </a:spcBef>
            </a:pPr>
            <a:r>
              <a:rPr lang="nl-NL" sz="1800" dirty="0"/>
              <a:t>het flexibele gedeelte van het ademhalingsbeschermingsmasker goed is aangedrukt op de neusbrug; </a:t>
            </a:r>
          </a:p>
          <a:p>
            <a:pPr lvl="1" defTabSz="1219170">
              <a:spcBef>
                <a:spcPts val="1800"/>
              </a:spcBef>
            </a:pPr>
            <a:r>
              <a:rPr lang="nl-NL" sz="1800" dirty="0"/>
              <a:t>het middengedeelte van het ademhalingsbeschermingsmasker voor de mond en over de neus valt; </a:t>
            </a:r>
          </a:p>
          <a:p>
            <a:pPr lvl="1" defTabSz="1219170">
              <a:spcBef>
                <a:spcPts val="1800"/>
              </a:spcBef>
            </a:pPr>
            <a:r>
              <a:rPr lang="nl-NL" sz="1800" dirty="0"/>
              <a:t>de onderzijde van het masker onder de kin valt. Toelichting: zorg, op de plaats van gebruik, voor instructies over het opzetten en verwijderen van het lokaal gebruikte type ademhalingsbeschermingsmasker, bij voorkeur door gebruik van afbeeldingen. </a:t>
            </a:r>
          </a:p>
          <a:p>
            <a:pPr defTabSz="1219170">
              <a:spcBef>
                <a:spcPts val="1800"/>
              </a:spcBef>
            </a:pPr>
            <a:r>
              <a:rPr lang="nl-NL" sz="1800" dirty="0"/>
              <a:t>Baarden en/of snorren kunnen een goede aansluiting op het gezicht belemmeren waardoor een ademhalingsbeschermingsmasker mogelijk minder bescherming biedt. </a:t>
            </a:r>
          </a:p>
        </p:txBody>
      </p:sp>
    </p:spTree>
    <p:extLst>
      <p:ext uri="{BB962C8B-B14F-4D97-AF65-F5344CB8AC3E}">
        <p14:creationId xmlns:p14="http://schemas.microsoft.com/office/powerpoint/2010/main" val="8755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1DA73C-6C1E-4979-9AF7-046D3307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Wisselen mondmaskers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4EA66C4-A062-4B7B-A587-C8D6955A9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4"/>
            <a:ext cx="11062252" cy="475845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nl-NL" sz="1800" dirty="0"/>
              <a:t>Verwissel zodra de maximale tijdsduur, zoals voorgeschreven door de fabrikant, wordt overschreden of eerder zodra:</a:t>
            </a:r>
          </a:p>
          <a:p>
            <a:pPr lvl="1">
              <a:spcBef>
                <a:spcPts val="1800"/>
              </a:spcBef>
            </a:pPr>
            <a:r>
              <a:rPr lang="nl-NL" sz="1800" dirty="0"/>
              <a:t>de ademhaling beduidend zwaarder wordt; </a:t>
            </a:r>
          </a:p>
          <a:p>
            <a:pPr lvl="1">
              <a:spcBef>
                <a:spcPts val="1800"/>
              </a:spcBef>
            </a:pPr>
            <a:r>
              <a:rPr lang="nl-NL" sz="1800" dirty="0"/>
              <a:t>het ademhalingsbeschermingsmasker vochtig is. De filterende werking van het filtermateriaal neemt dan af; </a:t>
            </a:r>
          </a:p>
          <a:p>
            <a:pPr lvl="1">
              <a:spcBef>
                <a:spcPts val="1800"/>
              </a:spcBef>
            </a:pPr>
            <a:r>
              <a:rPr lang="nl-NL" sz="1800" dirty="0"/>
              <a:t>Verwijder/ verwissel, het ademhalingsbeschermingsmasker buiten de ruimte;</a:t>
            </a:r>
          </a:p>
          <a:p>
            <a:pPr lvl="1">
              <a:spcBef>
                <a:spcPts val="1800"/>
              </a:spcBef>
            </a:pPr>
            <a:r>
              <a:rPr lang="nl-NL" sz="1800" dirty="0"/>
              <a:t>Verwijder het ademhalingsbeschermingsmasker volgens voorschrift van de fabrikant en raak daarbij de voorkant van het masker niet aan met de handen. Dit verkleint de kans op blootstelling aan micro-organismen in de lucht en op contaminatie van de handen. Gebruik een verwijderd ademhalingsbeschermingsmasker niet opnieuw; </a:t>
            </a:r>
          </a:p>
          <a:p>
            <a:pPr lvl="1">
              <a:spcBef>
                <a:spcPts val="1800"/>
              </a:spcBef>
            </a:pPr>
            <a:r>
              <a:rPr lang="nl-NL" sz="1800" dirty="0"/>
              <a:t>Pas direct aansluitend handhygiëne toe. </a:t>
            </a:r>
          </a:p>
          <a:p>
            <a:pPr lvl="1">
              <a:spcBef>
                <a:spcPts val="1800"/>
              </a:spcBef>
            </a:pPr>
            <a:r>
              <a:rPr lang="nl-NL" sz="1800" dirty="0"/>
              <a:t>Voer een ademhalingsbeschermingsmasker na gebruik af als gewoon afval conform het afvalstoffenbeleid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1F0E23A-6349-4456-956C-0A1CA8B1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07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C225DE-D0BF-4E21-937B-65621728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45"/>
            <a:ext cx="10515600" cy="612511"/>
          </a:xfrm>
        </p:spPr>
        <p:txBody>
          <a:bodyPr/>
          <a:lstStyle/>
          <a:p>
            <a:r>
              <a:rPr lang="nl-NL" dirty="0"/>
              <a:t>Voorschriften fabrikant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E8099C2-F4EB-4416-BB5C-2037705E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4349749"/>
          </a:xfrm>
        </p:spPr>
        <p:txBody>
          <a:bodyPr/>
          <a:lstStyle/>
          <a:p>
            <a:r>
              <a:rPr lang="nl-NL" sz="1800" dirty="0"/>
              <a:t>Breng de neus clip met je vingers in model</a:t>
            </a:r>
          </a:p>
          <a:p>
            <a:r>
              <a:rPr lang="nl-NL" sz="1800" dirty="0"/>
              <a:t>Houd het masker voor de je neus en mond en breng de elastieken achter je oren</a:t>
            </a:r>
          </a:p>
          <a:p>
            <a:r>
              <a:rPr lang="nl-NL" sz="1800" dirty="0"/>
              <a:t>Gebruik beide handen om de neus clip aan te laten sluiten en verschuif de elastieken om het masker goed te laten aansluiten</a:t>
            </a:r>
          </a:p>
          <a:p>
            <a:r>
              <a:rPr lang="nl-NL" sz="1800" dirty="0"/>
              <a:t>Controlepunten:</a:t>
            </a:r>
          </a:p>
          <a:p>
            <a:pPr lvl="1"/>
            <a:r>
              <a:rPr lang="nl-NL" sz="1534" dirty="0"/>
              <a:t>Leg je handen over het masker en heel diep adem</a:t>
            </a:r>
          </a:p>
          <a:p>
            <a:pPr lvl="1"/>
            <a:r>
              <a:rPr lang="nl-NL" sz="1534" dirty="0"/>
              <a:t>Gaat er lucht langs het neusgebied: stel de neus clip opnieuw</a:t>
            </a:r>
          </a:p>
          <a:p>
            <a:pPr lvl="1"/>
            <a:r>
              <a:rPr lang="nl-NL" sz="1534" dirty="0"/>
              <a:t>Gaat er lucht langs de overige randen: Positioneer het masker opnieuw</a:t>
            </a:r>
          </a:p>
          <a:p>
            <a:pPr lvl="1"/>
            <a:r>
              <a:rPr lang="nl-NL" sz="1534" dirty="0"/>
              <a:t>Verwissel het masker als ademhalen moeilijk wordt/ beschadigd is/ vervormd</a:t>
            </a:r>
          </a:p>
          <a:p>
            <a:pPr lvl="1"/>
            <a:r>
              <a:rPr lang="nl-NL" sz="1534" dirty="0"/>
              <a:t>Vervang het masker als goede gelaatsafdichting niet lukt</a:t>
            </a:r>
          </a:p>
          <a:p>
            <a:pPr lvl="1"/>
            <a:endParaRPr lang="nl-NL" sz="1534" dirty="0"/>
          </a:p>
          <a:p>
            <a:pPr lvl="1"/>
            <a:endParaRPr lang="nl-NL" sz="1534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28A7B584-FCB9-4CD7-BA4A-43D09070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FE7EA2F-7FE8-4FBF-9A7C-96359D41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85" y="4603749"/>
            <a:ext cx="79343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3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Vragen, opmerkingen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01BB7C7-37BF-4608-98D4-0D6B06A2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F55E-EB4A-40CB-8EF1-5AF84C0306C0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27509D3C-3BEC-4BEE-A1C0-7348F463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43" y="1184846"/>
            <a:ext cx="3552167" cy="438918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69690" y="5727450"/>
            <a:ext cx="9696037" cy="65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67" b="1" dirty="0">
                <a:solidFill>
                  <a:srgbClr val="CD0920"/>
                </a:solidFill>
              </a:rPr>
              <a:t>Bedankt voor jullie aandacht, ideeën en inbreng</a:t>
            </a:r>
          </a:p>
        </p:txBody>
      </p:sp>
    </p:spTree>
    <p:extLst>
      <p:ext uri="{BB962C8B-B14F-4D97-AF65-F5344CB8AC3E}">
        <p14:creationId xmlns:p14="http://schemas.microsoft.com/office/powerpoint/2010/main" val="1914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angepast ontwerp">
  <a:themeElements>
    <a:clrScheme name="Aangepast 3">
      <a:dk1>
        <a:srgbClr val="474746"/>
      </a:dk1>
      <a:lt1>
        <a:sysClr val="window" lastClr="FFFFFF"/>
      </a:lt1>
      <a:dk2>
        <a:srgbClr val="44546A"/>
      </a:dk2>
      <a:lt2>
        <a:srgbClr val="E7E6E6"/>
      </a:lt2>
      <a:accent1>
        <a:srgbClr val="E1001A"/>
      </a:accent1>
      <a:accent2>
        <a:srgbClr val="646567"/>
      </a:accent2>
      <a:accent3>
        <a:srgbClr val="979E9E"/>
      </a:accent3>
      <a:accent4>
        <a:srgbClr val="B6061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HTA IDB versie 2.potx" id="{3541940F-11C5-464B-945C-CDCBDA816347}" vid="{F1B0259D-6E22-4A19-9156-0C243F23324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45BDFFB8A064CA986DD27E142AD64" ma:contentTypeVersion="13" ma:contentTypeDescription="Een nieuw document maken." ma:contentTypeScope="" ma:versionID="c4d863a921a6b9ce087052f98d4efd6b">
  <xsd:schema xmlns:xsd="http://www.w3.org/2001/XMLSchema" xmlns:xs="http://www.w3.org/2001/XMLSchema" xmlns:p="http://schemas.microsoft.com/office/2006/metadata/properties" xmlns:ns2="15d9aefb-1790-4dd9-b678-0fc87703b7eb" xmlns:ns3="0a562a74-66df-43b3-88d7-931e19b873cd" targetNamespace="http://schemas.microsoft.com/office/2006/metadata/properties" ma:root="true" ma:fieldsID="f0531ced0c00dc14921eb007f496f8a7" ns2:_="" ns3:_="">
    <xsd:import namespace="15d9aefb-1790-4dd9-b678-0fc87703b7eb"/>
    <xsd:import namespace="0a562a74-66df-43b3-88d7-931e19b87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9aefb-1790-4dd9-b678-0fc87703b7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62a74-66df-43b3-88d7-931e19b87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335AD-1656-499D-866D-CFFDB54ECE03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c9b18b2-e21c-4e53-8a71-0d91590e70bf"/>
    <ds:schemaRef ds:uri="http://schemas.openxmlformats.org/package/2006/metadata/core-properties"/>
    <ds:schemaRef ds:uri="e9965ca2-6473-4a26-b246-5305139f66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C15902-644B-4EEE-8541-10056624B533}"/>
</file>

<file path=customXml/itemProps3.xml><?xml version="1.0" encoding="utf-8"?>
<ds:datastoreItem xmlns:ds="http://schemas.openxmlformats.org/officeDocument/2006/customXml" ds:itemID="{0AB633EE-FA14-4553-AE16-0AFAFD9EF2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472</Words>
  <Application>Microsoft Office PowerPoint</Application>
  <PresentationFormat>Aangepast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Aangepast ontwerp</vt:lpstr>
      <vt:lpstr>                            Toolbox  Gebruik mondmaskers Covid-19  </vt:lpstr>
      <vt:lpstr>Agenda</vt:lpstr>
      <vt:lpstr>Voorkomen</vt:lpstr>
      <vt:lpstr>Gebruik mondmaskers</vt:lpstr>
      <vt:lpstr>Afspraken Mondmaskers</vt:lpstr>
      <vt:lpstr>Wisselen mondmaskers</vt:lpstr>
      <vt:lpstr>Voorschriften fabrikant</vt:lpstr>
      <vt:lpstr>Vragen, opmerkingen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Veiligheidsbril</dc:title>
  <dc:creator>Jeroen Burger</dc:creator>
  <cp:lastModifiedBy>Jeroen Burger</cp:lastModifiedBy>
  <cp:revision>33</cp:revision>
  <dcterms:created xsi:type="dcterms:W3CDTF">2019-03-06T08:47:49Z</dcterms:created>
  <dcterms:modified xsi:type="dcterms:W3CDTF">2020-09-30T11:31:50Z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0x01010004A45BDFFB8A064CA986DD27E142AD64</vt:lpwstr>
  </property>
</Properties>
</file>